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35.xml.rels" ContentType="application/vnd.openxmlformats-package.relationships+xml"/>
  <Override PartName="/ppt/slides/_rels/slide34.xml.rels" ContentType="application/vnd.openxmlformats-package.relationships+xml"/>
  <Override PartName="/ppt/slides/_rels/slide44.xml.rels" ContentType="application/vnd.openxmlformats-package.relationships+xml"/>
  <Override PartName="/ppt/slides/_rels/slide33.xml.rels" ContentType="application/vnd.openxmlformats-package.relationships+xml"/>
  <Override PartName="/ppt/slides/_rels/slide30.xml.rels" ContentType="application/vnd.openxmlformats-package.relationships+xml"/>
  <Override PartName="/ppt/slides/_rels/slide26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7.xml.rels" ContentType="application/vnd.openxmlformats-package.relationships+xml"/>
  <Override PartName="/ppt/slides/_rels/slide28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32.xml.rels" ContentType="application/vnd.openxmlformats-package.relationships+xml"/>
  <Override PartName="/ppt/slides/_rels/slide21.xml.rels" ContentType="application/vnd.openxmlformats-package.relationships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28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4.png" ContentType="image/png"/>
  <Override PartName="/ppt/media/image23.png" ContentType="image/png"/>
  <Override PartName="/ppt/media/image8.jpeg" ContentType="image/jpeg"/>
  <Override PartName="/ppt/media/image2.png" ContentType="image/png"/>
  <Override PartName="/ppt/media/image22.png" ContentType="image/png"/>
  <Override PartName="/ppt/media/image10.png" ContentType="image/png"/>
  <Override PartName="/ppt/media/image9.jpeg" ContentType="image/jpeg"/>
  <Override PartName="/ppt/media/image16.jpeg" ContentType="image/jpeg"/>
  <Override PartName="/ppt/media/image1.jpeg" ContentType="image/jpeg"/>
  <Override PartName="/ppt/media/image11.png" ContentType="image/png"/>
  <Override PartName="/ppt/media/image18.jpeg" ContentType="image/jpeg"/>
  <Override PartName="/ppt/media/image12.png" ContentType="image/png"/>
  <Override PartName="/ppt/media/image13.png" ContentType="image/png"/>
  <Override PartName="/ppt/media/image14.png" ContentType="image/png"/>
  <Override PartName="/ppt/media/image7.jpeg" ContentType="image/jpeg"/>
  <Override PartName="/ppt/media/image15.png" ContentType="image/png"/>
  <Override PartName="/ppt/media/image17.jpeg" ContentType="image/jpeg"/>
  <Override PartName="/ppt/media/image4.jpeg" ContentType="image/jpeg"/>
  <Override PartName="/ppt/media/image3.png" ContentType="image/png"/>
  <Override PartName="/ppt/media/image19.jpeg" ContentType="image/jpeg"/>
  <Override PartName="/ppt/media/image6.png" ContentType="image/png"/>
  <Override PartName="/ppt/media/image21.png" ContentType="image/png"/>
  <Override PartName="/ppt/media/image5.png" ContentType="image/png"/>
  <Override PartName="/ppt/media/image20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
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1" sz="1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defRPr>
            </a:pPr>
            <a:r>
              <a:rPr b="1" sz="14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Total response</a:t>
            </a:r>
          </a:p>
        </c:rich>
      </c:tx>
      <c:overlay val="0"/>
    </c:title>
    <c:autoTitleDeleted val="0"/>
    <c:plotArea>
      <c:lineChart>
        <c:grouping val="standard"/>
        <c:ser>
          <c:idx val="0"/>
          <c:order val="0"/>
          <c:tx>
            <c:strRef>
              <c:f>label 0</c:f>
              <c:strCache>
                <c:ptCount val="1"/>
                <c:pt idx="0">
                  <c:v>Size (%) </c:v>
                </c:pt>
              </c:strCache>
            </c:strRef>
          </c:tx>
          <c:spPr>
            <a:solidFill>
              <a:srgbClr val="4472c4"/>
            </a:solidFill>
            <a:ln w="28440">
              <a:solidFill>
                <a:srgbClr val="4472c4"/>
              </a:solidFill>
              <a:round/>
            </a:ln>
          </c:spPr>
          <c:marker>
            <c:symbol val="none"/>
          </c:marker>
          <c:dLbls>
            <c:dLblPos val="r"/>
            <c:showLegendKey val="0"/>
            <c:showVal val="0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5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0"/>
                <c:pt idx="0">
                  <c:v>2.28605</c:v>
                </c:pt>
                <c:pt idx="1">
                  <c:v>2.28651</c:v>
                </c:pt>
                <c:pt idx="2">
                  <c:v>2.28298</c:v>
                </c:pt>
                <c:pt idx="3">
                  <c:v>2.27662</c:v>
                </c:pt>
                <c:pt idx="4">
                  <c:v>2.27429</c:v>
                </c:pt>
                <c:pt idx="5">
                  <c:v>2.27125</c:v>
                </c:pt>
                <c:pt idx="6">
                  <c:v>2.27281</c:v>
                </c:pt>
                <c:pt idx="7">
                  <c:v>2.23045</c:v>
                </c:pt>
                <c:pt idx="8">
                  <c:v>2.23444</c:v>
                </c:pt>
                <c:pt idx="9">
                  <c:v>2.22373</c:v>
                </c:pt>
                <c:pt idx="10">
                  <c:v>2.21454</c:v>
                </c:pt>
                <c:pt idx="11">
                  <c:v>2.21461</c:v>
                </c:pt>
                <c:pt idx="12">
                  <c:v>2.20558</c:v>
                </c:pt>
                <c:pt idx="13">
                  <c:v>2.21358</c:v>
                </c:pt>
                <c:pt idx="14">
                  <c:v>2.20215</c:v>
                </c:pt>
                <c:pt idx="15">
                  <c:v>2.20107</c:v>
                </c:pt>
                <c:pt idx="16">
                  <c:v>2.19179</c:v>
                </c:pt>
                <c:pt idx="17">
                  <c:v>2.18817</c:v>
                </c:pt>
                <c:pt idx="18">
                  <c:v>1.94166</c:v>
                </c:pt>
                <c:pt idx="19">
                  <c:v>1.75462</c:v>
                </c:pt>
                <c:pt idx="20">
                  <c:v>1.66655</c:v>
                </c:pt>
                <c:pt idx="21">
                  <c:v>1.66959</c:v>
                </c:pt>
                <c:pt idx="22">
                  <c:v>1.65226</c:v>
                </c:pt>
                <c:pt idx="23">
                  <c:v>1.64812</c:v>
                </c:pt>
                <c:pt idx="24">
                  <c:v>1.62512</c:v>
                </c:pt>
                <c:pt idx="25">
                  <c:v>1.62083</c:v>
                </c:pt>
                <c:pt idx="26">
                  <c:v>1.61998</c:v>
                </c:pt>
                <c:pt idx="27">
                  <c:v>1.61366</c:v>
                </c:pt>
                <c:pt idx="28">
                  <c:v>1.60771</c:v>
                </c:pt>
                <c:pt idx="29">
                  <c:v>1.58047</c:v>
                </c:pt>
                <c:pt idx="30">
                  <c:v>1.57636</c:v>
                </c:pt>
                <c:pt idx="31">
                  <c:v>1.56419</c:v>
                </c:pt>
                <c:pt idx="32">
                  <c:v>1.45963</c:v>
                </c:pt>
                <c:pt idx="33">
                  <c:v>1.45661</c:v>
                </c:pt>
                <c:pt idx="34">
                  <c:v>1.43451</c:v>
                </c:pt>
                <c:pt idx="35">
                  <c:v>1.42947</c:v>
                </c:pt>
                <c:pt idx="36">
                  <c:v>1.41176</c:v>
                </c:pt>
                <c:pt idx="37">
                  <c:v>1.38897</c:v>
                </c:pt>
                <c:pt idx="38">
                  <c:v>1.36566</c:v>
                </c:pt>
                <c:pt idx="39">
                  <c:v>1.35083</c:v>
                </c:pt>
                <c:pt idx="40">
                  <c:v>1.32384</c:v>
                </c:pt>
                <c:pt idx="41">
                  <c:v>1.28787</c:v>
                </c:pt>
                <c:pt idx="42">
                  <c:v>1.25841</c:v>
                </c:pt>
                <c:pt idx="43">
                  <c:v>1.21504</c:v>
                </c:pt>
                <c:pt idx="44">
                  <c:v>1.16974</c:v>
                </c:pt>
                <c:pt idx="45">
                  <c:v>1.10164</c:v>
                </c:pt>
                <c:pt idx="46">
                  <c:v>0.58885</c:v>
                </c:pt>
                <c:pt idx="47">
                  <c:v>0.33932</c:v>
                </c:pt>
                <c:pt idx="48">
                  <c:v>0.22305</c:v>
                </c:pt>
                <c:pt idx="49">
                  <c:v>0.12733</c:v>
                </c:pt>
              </c:numCache>
            </c:numRef>
          </c:val>
          <c:smooth val="0"/>
        </c:ser>
        <c:hiLowLines>
          <c:spPr>
            <a:ln>
              <a:noFill/>
            </a:ln>
          </c:spPr>
        </c:hiLowLines>
        <c:marker val="0"/>
        <c:axId val="23181614"/>
        <c:axId val="55486292"/>
      </c:lineChart>
      <c:lineChart>
        <c:grouping val="standard"/>
        <c:ser>
          <c:idx val="1"/>
          <c:order val="1"/>
          <c:tx>
            <c:strRef>
              <c:f>label 1</c:f>
              <c:strCache>
                <c:ptCount val="1"/>
                <c:pt idx="0">
                  <c:v>Size (Bytes)</c:v>
                </c:pt>
              </c:strCache>
            </c:strRef>
          </c:tx>
          <c:spPr>
            <a:solidFill>
              <a:srgbClr val="ffc000"/>
            </a:solidFill>
            <a:ln w="28440">
              <a:solidFill>
                <a:srgbClr val="ffc000"/>
              </a:solidFill>
              <a:round/>
            </a:ln>
          </c:spPr>
          <c:marker>
            <c:symbol val="none"/>
          </c:marker>
          <c:dLbls>
            <c:dLblPos val="r"/>
            <c:showLegendKey val="0"/>
            <c:showVal val="0"/>
            <c:showCatName val="0"/>
            <c:showSerName val="0"/>
            <c:showPercent val="0"/>
            <c:showLeaderLines val="0"/>
          </c:dLbls>
          <c:cat>
            <c:strRef>
              <c:f>categories</c:f>
              <c:strCache>
                <c:ptCount val="5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50"/>
                <c:pt idx="0">
                  <c:v>4899</c:v>
                </c:pt>
                <c:pt idx="1">
                  <c:v>4900</c:v>
                </c:pt>
                <c:pt idx="2">
                  <c:v>4897</c:v>
                </c:pt>
                <c:pt idx="3">
                  <c:v>4897</c:v>
                </c:pt>
                <c:pt idx="4">
                  <c:v>4892</c:v>
                </c:pt>
                <c:pt idx="5">
                  <c:v>4890</c:v>
                </c:pt>
                <c:pt idx="6">
                  <c:v>4907</c:v>
                </c:pt>
                <c:pt idx="7">
                  <c:v>4907</c:v>
                </c:pt>
                <c:pt idx="8">
                  <c:v>4918</c:v>
                </c:pt>
                <c:pt idx="9">
                  <c:v>4910</c:v>
                </c:pt>
                <c:pt idx="10">
                  <c:v>4903</c:v>
                </c:pt>
                <c:pt idx="11">
                  <c:v>4912</c:v>
                </c:pt>
                <c:pt idx="12">
                  <c:v>4903</c:v>
                </c:pt>
                <c:pt idx="13">
                  <c:v>4923</c:v>
                </c:pt>
                <c:pt idx="14">
                  <c:v>4913</c:v>
                </c:pt>
                <c:pt idx="15">
                  <c:v>4915</c:v>
                </c:pt>
                <c:pt idx="16">
                  <c:v>4914</c:v>
                </c:pt>
                <c:pt idx="17">
                  <c:v>4919</c:v>
                </c:pt>
                <c:pt idx="18">
                  <c:v>4926</c:v>
                </c:pt>
                <c:pt idx="19">
                  <c:v>4934</c:v>
                </c:pt>
                <c:pt idx="20">
                  <c:v>4943</c:v>
                </c:pt>
                <c:pt idx="21">
                  <c:v>4952</c:v>
                </c:pt>
                <c:pt idx="22">
                  <c:v>4932</c:v>
                </c:pt>
                <c:pt idx="23">
                  <c:v>4946</c:v>
                </c:pt>
                <c:pt idx="24">
                  <c:v>4942</c:v>
                </c:pt>
                <c:pt idx="25">
                  <c:v>4950</c:v>
                </c:pt>
                <c:pt idx="26">
                  <c:v>4962</c:v>
                </c:pt>
                <c:pt idx="27">
                  <c:v>4962</c:v>
                </c:pt>
                <c:pt idx="28">
                  <c:v>4963</c:v>
                </c:pt>
                <c:pt idx="29">
                  <c:v>4969</c:v>
                </c:pt>
                <c:pt idx="30">
                  <c:v>4975</c:v>
                </c:pt>
                <c:pt idx="31">
                  <c:v>4971</c:v>
                </c:pt>
                <c:pt idx="32">
                  <c:v>4989</c:v>
                </c:pt>
                <c:pt idx="33">
                  <c:v>5002</c:v>
                </c:pt>
                <c:pt idx="34">
                  <c:v>5005</c:v>
                </c:pt>
                <c:pt idx="35">
                  <c:v>5016</c:v>
                </c:pt>
                <c:pt idx="36">
                  <c:v>5040</c:v>
                </c:pt>
                <c:pt idx="37">
                  <c:v>5060</c:v>
                </c:pt>
                <c:pt idx="38">
                  <c:v>5042</c:v>
                </c:pt>
                <c:pt idx="39">
                  <c:v>5071</c:v>
                </c:pt>
                <c:pt idx="40">
                  <c:v>5114</c:v>
                </c:pt>
                <c:pt idx="41">
                  <c:v>5118</c:v>
                </c:pt>
                <c:pt idx="42">
                  <c:v>5162</c:v>
                </c:pt>
                <c:pt idx="43">
                  <c:v>5187</c:v>
                </c:pt>
                <c:pt idx="44">
                  <c:v>5258</c:v>
                </c:pt>
                <c:pt idx="45">
                  <c:v>5322</c:v>
                </c:pt>
                <c:pt idx="46">
                  <c:v>5620</c:v>
                </c:pt>
                <c:pt idx="47">
                  <c:v>5856</c:v>
                </c:pt>
                <c:pt idx="48">
                  <c:v>5790</c:v>
                </c:pt>
                <c:pt idx="49">
                  <c:v>6832</c:v>
                </c:pt>
              </c:numCache>
            </c:numRef>
          </c:val>
          <c:smooth val="0"/>
        </c:ser>
        <c:hiLowLines>
          <c:spPr>
            <a:ln>
              <a:noFill/>
            </a:ln>
          </c:spPr>
        </c:hiLowLines>
        <c:marker val="0"/>
        <c:axId val="24529799"/>
        <c:axId val="13490881"/>
      </c:lineChart>
      <c:catAx>
        <c:axId val="23181614"/>
        <c:scaling>
          <c:orientation val="minMax"/>
        </c:scaling>
        <c:delete val="0"/>
        <c:axPos val="b"/>
        <c:numFmt formatCode="MM/DD/YYYY" sourceLinked="1"/>
        <c:majorTickMark val="none"/>
        <c:minorTickMark val="none"/>
        <c:tickLblPos val="nextTo"/>
        <c:spPr>
          <a:ln w="9360">
            <a:solidFill>
              <a:srgbClr val="d9d9d9"/>
            </a:solidFill>
            <a:round/>
          </a:ln>
        </c:spPr>
        <c:txPr>
          <a:bodyPr/>
          <a:p>
            <a:pPr>
              <a:defRPr b="0" sz="9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defRPr>
            </a:pPr>
          </a:p>
        </c:txPr>
        <c:crossAx val="55486292"/>
        <c:crosses val="autoZero"/>
        <c:auto val="1"/>
        <c:lblAlgn val="ctr"/>
        <c:lblOffset val="100"/>
      </c:catAx>
      <c:valAx>
        <c:axId val="55486292"/>
        <c:scaling>
          <c:orientation val="minMax"/>
        </c:scaling>
        <c:delete val="0"/>
        <c:axPos val="l"/>
        <c:majorGridlines>
          <c:spPr>
            <a:ln w="9360">
              <a:solidFill>
                <a:srgbClr val="d9d9d9"/>
              </a:solidFill>
              <a:round/>
            </a:ln>
          </c:spPr>
        </c:majorGridlines>
        <c:numFmt formatCode="General" sourceLinked="0"/>
        <c:majorTickMark val="none"/>
        <c:minorTickMark val="none"/>
        <c:tickLblPos val="nextTo"/>
        <c:spPr>
          <a:ln w="6480">
            <a:noFill/>
          </a:ln>
        </c:spPr>
        <c:txPr>
          <a:bodyPr/>
          <a:p>
            <a:pPr>
              <a:defRPr b="0" sz="9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defRPr>
            </a:pPr>
          </a:p>
        </c:txPr>
        <c:crossAx val="23181614"/>
        <c:crosses val="autoZero"/>
        <c:crossBetween val="midCat"/>
      </c:valAx>
      <c:catAx>
        <c:axId val="24529799"/>
        <c:scaling>
          <c:orientation val="minMax"/>
        </c:scaling>
        <c:delete val="1"/>
        <c:axPos val="t"/>
        <c:numFmt formatCode="MM/DD/YYYY" sourceLinked="1"/>
        <c:majorTickMark val="none"/>
        <c:minorTickMark val="none"/>
        <c:tickLblPos val="nextTo"/>
        <c:spPr>
          <a:ln w="9360">
            <a:solidFill>
              <a:srgbClr val="d9d9d9"/>
            </a:solidFill>
            <a:round/>
          </a:ln>
        </c:spPr>
        <c:txPr>
          <a:bodyPr/>
          <a:p>
            <a:pPr>
              <a:defRPr b="0" sz="9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defRPr>
            </a:pPr>
          </a:p>
        </c:txPr>
        <c:crossAx val="13490881"/>
        <c:crosses val="autoZero"/>
        <c:auto val="1"/>
        <c:lblAlgn val="ctr"/>
        <c:lblOffset val="100"/>
      </c:catAx>
      <c:valAx>
        <c:axId val="13490881"/>
        <c:scaling>
          <c:orientation val="minMax"/>
        </c:scaling>
        <c:delete val="0"/>
        <c:axPos val="r"/>
        <c:numFmt formatCode="General" sourceLinked="0"/>
        <c:majorTickMark val="out"/>
        <c:minorTickMark val="none"/>
        <c:tickLblPos val="nextTo"/>
        <c:spPr>
          <a:ln w="6480">
            <a:noFill/>
          </a:ln>
        </c:spPr>
        <c:txPr>
          <a:bodyPr/>
          <a:p>
            <a:pPr>
              <a:defRPr b="0" sz="9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defRPr>
            </a:pPr>
          </a:p>
        </c:txPr>
        <c:crossAx val="24529799"/>
        <c:crosses val="max"/>
        <c:crossBetween val="midCat"/>
      </c:val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</c:chart>
  <c:spPr>
    <a:noFill/>
    <a:ln>
      <a:noFill/>
    </a:ln>
  </c:spPr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jpeg"/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hyperlink" Target="https://github.com/dimkarakostas/ctx" TargetMode="External"/><Relationship Id="rId2" Type="http://schemas.openxmlformats.org/officeDocument/2006/relationships/hyperlink" Target="https://github.com/dimkarakostas/ctx" TargetMode="External"/><Relationship Id="rId3" Type="http://schemas.openxmlformats.org/officeDocument/2006/relationships/hyperlink" Target="https://github.com/dimkarakostas/ctx" TargetMode="External"/><Relationship Id="rId4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6452280" y="772920"/>
            <a:ext cx="6093000" cy="237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5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CTX: Eliminating BREACH with Context Hiding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CustomShape 2"/>
          <p:cNvSpPr/>
          <p:nvPr/>
        </p:nvSpPr>
        <p:spPr>
          <a:xfrm>
            <a:off x="8862480" y="3301560"/>
            <a:ext cx="3260880" cy="246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Dimitris Karakostas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Aggelos Kiayias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Eva Sarafianou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Dionysis Zindros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2"/>
          <a:stretch/>
        </p:blipFill>
        <p:spPr>
          <a:xfrm>
            <a:off x="8089920" y="5774400"/>
            <a:ext cx="2918880" cy="108828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/>
        </p:blipFill>
        <p:spPr>
          <a:xfrm>
            <a:off x="7103160" y="5774400"/>
            <a:ext cx="985320" cy="1095840"/>
          </a:xfrm>
          <a:prstGeom prst="rect">
            <a:avLst/>
          </a:prstGeom>
          <a:ln>
            <a:noFill/>
          </a:ln>
        </p:spPr>
      </p:pic>
      <p:pic>
        <p:nvPicPr>
          <p:cNvPr id="76" name="" descr=""/>
          <p:cNvPicPr/>
          <p:nvPr/>
        </p:nvPicPr>
        <p:blipFill>
          <a:blip r:embed="rId4"/>
          <a:stretch/>
        </p:blipFill>
        <p:spPr>
          <a:xfrm>
            <a:off x="4840920" y="5774400"/>
            <a:ext cx="2257920" cy="109584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5"/>
          <a:stretch/>
        </p:blipFill>
        <p:spPr>
          <a:xfrm>
            <a:off x="11010240" y="5774400"/>
            <a:ext cx="1181880" cy="109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825480" y="1376640"/>
            <a:ext cx="101890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HEIST, 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825480" y="2340720"/>
            <a:ext cx="10553040" cy="87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 need for Man-in-the-Middle agents to perform BREACH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Abuses the way responses are sent at the TCP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825480" y="1376640"/>
            <a:ext cx="101890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Attack methodology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825480" y="2340720"/>
            <a:ext cx="10553040" cy="404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Compression is better across same content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Example: “test_test” compresses better than “test_rand”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Method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Target an HTTPS website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Find a web page that: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002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Allows parameter </a:t>
            </a:r>
            <a:r>
              <a:rPr b="0" i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reflection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002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Contains a </a:t>
            </a:r>
            <a:r>
              <a:rPr b="0" i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secret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Issue requests with different reflections using the victim’s cookies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Measure the responses’ lengths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Decrypt the secret using statistical analysis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825480" y="1376640"/>
            <a:ext cx="101890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CustomShape 2"/>
          <p:cNvSpPr/>
          <p:nvPr/>
        </p:nvSpPr>
        <p:spPr>
          <a:xfrm>
            <a:off x="825480" y="2340720"/>
            <a:ext cx="10553040" cy="404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2792880" y="1297800"/>
            <a:ext cx="6637680" cy="4265280"/>
          </a:xfrm>
          <a:prstGeom prst="rect">
            <a:avLst/>
          </a:prstGeom>
          <a:ln w="73080"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1181880" y="1202400"/>
            <a:ext cx="8569080" cy="12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Attacker guesses part of secret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Uses it in reflection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Compressed/encrypted response is </a:t>
            </a: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shorter if right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" name="Picture 6" descr=""/>
          <p:cNvPicPr/>
          <p:nvPr/>
        </p:nvPicPr>
        <p:blipFill>
          <a:blip r:embed="rId1"/>
          <a:stretch/>
        </p:blipFill>
        <p:spPr>
          <a:xfrm>
            <a:off x="945360" y="3038760"/>
            <a:ext cx="9834840" cy="3145320"/>
          </a:xfrm>
          <a:prstGeom prst="rect">
            <a:avLst/>
          </a:prstGeom>
          <a:ln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8333280" y="4629600"/>
            <a:ext cx="244692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1" lang="en-US" sz="30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Reflection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4" name="Picture 8" descr=""/>
          <p:cNvPicPr/>
          <p:nvPr/>
        </p:nvPicPr>
        <p:blipFill>
          <a:blip r:embed="rId2"/>
          <a:stretch/>
        </p:blipFill>
        <p:spPr>
          <a:xfrm>
            <a:off x="6053760" y="4327920"/>
            <a:ext cx="2552760" cy="533520"/>
          </a:xfrm>
          <a:prstGeom prst="rect">
            <a:avLst/>
          </a:prstGeom>
          <a:ln>
            <a:noFill/>
          </a:ln>
        </p:spPr>
      </p:pic>
      <p:pic>
        <p:nvPicPr>
          <p:cNvPr id="105" name="Picture 9" descr=""/>
          <p:cNvPicPr/>
          <p:nvPr/>
        </p:nvPicPr>
        <p:blipFill>
          <a:blip r:embed="rId3"/>
          <a:stretch/>
        </p:blipFill>
        <p:spPr>
          <a:xfrm>
            <a:off x="2433600" y="4803120"/>
            <a:ext cx="5638320" cy="779760"/>
          </a:xfrm>
          <a:prstGeom prst="rect">
            <a:avLst/>
          </a:prstGeom>
          <a:ln>
            <a:noFill/>
          </a:ln>
        </p:spPr>
      </p:pic>
      <p:sp>
        <p:nvSpPr>
          <p:cNvPr id="106" name="CustomShape 3"/>
          <p:cNvSpPr/>
          <p:nvPr/>
        </p:nvSpPr>
        <p:spPr>
          <a:xfrm>
            <a:off x="4826880" y="5949720"/>
            <a:ext cx="154296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1" lang="en-US" sz="3000" spc="-1" strike="noStrike">
                <a:solidFill>
                  <a:srgbClr val="ff950e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Secret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3588120" y="3149280"/>
            <a:ext cx="426420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CTX defense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825480" y="1376640"/>
            <a:ext cx="105796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CTX, Context Transformation Extension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825480" y="3077640"/>
            <a:ext cx="10712880" cy="87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Context hiding in a </a:t>
            </a: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per-origin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manner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 separate </a:t>
            </a: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secrets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avoid </a:t>
            </a: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cross-compression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825480" y="1376640"/>
            <a:ext cx="159156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825480" y="2322720"/>
            <a:ext cx="10355400" cy="212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Party that generated the secret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Web application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User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Secrets of the same origin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→ Cross-compression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Secrets of different origin 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→ Separate compression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825480" y="1376640"/>
            <a:ext cx="159156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2"/>
          <p:cNvSpPr/>
          <p:nvPr/>
        </p:nvSpPr>
        <p:spPr>
          <a:xfrm>
            <a:off x="825480" y="2322720"/>
            <a:ext cx="10355400" cy="212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266040" y="2194560"/>
            <a:ext cx="11628000" cy="3107160"/>
          </a:xfrm>
          <a:prstGeom prst="rect">
            <a:avLst/>
          </a:prstGeom>
          <a:ln w="73080">
            <a:noFill/>
          </a:ln>
        </p:spPr>
      </p:pic>
      <p:sp>
        <p:nvSpPr>
          <p:cNvPr id="115" name="CustomShape 3"/>
          <p:cNvSpPr/>
          <p:nvPr/>
        </p:nvSpPr>
        <p:spPr>
          <a:xfrm>
            <a:off x="825480" y="4500000"/>
            <a:ext cx="1827000" cy="272520"/>
          </a:xfrm>
          <a:prstGeom prst="ellipse">
            <a:avLst/>
          </a:prstGeom>
          <a:noFill/>
          <a:ln w="73080">
            <a:solidFill>
              <a:srgbClr val="cc66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4"/>
          <p:cNvSpPr/>
          <p:nvPr/>
        </p:nvSpPr>
        <p:spPr>
          <a:xfrm>
            <a:off x="822960" y="3621600"/>
            <a:ext cx="1827000" cy="272520"/>
          </a:xfrm>
          <a:prstGeom prst="ellipse">
            <a:avLst/>
          </a:prstGeom>
          <a:noFill/>
          <a:ln w="73080">
            <a:solidFill>
              <a:srgbClr val="cc66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5"/>
          <p:cNvSpPr/>
          <p:nvPr/>
        </p:nvSpPr>
        <p:spPr>
          <a:xfrm>
            <a:off x="914400" y="4023360"/>
            <a:ext cx="2009880" cy="363960"/>
          </a:xfrm>
          <a:prstGeom prst="ellipse">
            <a:avLst/>
          </a:prstGeom>
          <a:noFill/>
          <a:ln w="73080">
            <a:solidFill>
              <a:srgbClr val="cc66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6"/>
          <p:cNvSpPr/>
          <p:nvPr/>
        </p:nvSpPr>
        <p:spPr>
          <a:xfrm>
            <a:off x="914760" y="4023720"/>
            <a:ext cx="2009880" cy="363960"/>
          </a:xfrm>
          <a:prstGeom prst="ellipse">
            <a:avLst/>
          </a:prstGeom>
          <a:noFill/>
          <a:ln w="73080">
            <a:solidFill>
              <a:srgbClr val="ff99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7"/>
          <p:cNvSpPr/>
          <p:nvPr/>
        </p:nvSpPr>
        <p:spPr>
          <a:xfrm>
            <a:off x="878400" y="4882320"/>
            <a:ext cx="2009880" cy="363960"/>
          </a:xfrm>
          <a:prstGeom prst="ellipse">
            <a:avLst/>
          </a:prstGeom>
          <a:noFill/>
          <a:ln w="73080">
            <a:solidFill>
              <a:srgbClr val="ff99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825480" y="1376640"/>
            <a:ext cx="1046412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Secret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825480" y="2322720"/>
            <a:ext cx="10464120" cy="246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Parts of the response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CSRF tokens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Private messages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E-mails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Financial data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Any piece of information which is only accessible when logged in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825480" y="1376640"/>
            <a:ext cx="159156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2"/>
          <p:cNvSpPr/>
          <p:nvPr/>
        </p:nvSpPr>
        <p:spPr>
          <a:xfrm>
            <a:off x="825480" y="2322720"/>
            <a:ext cx="10355400" cy="212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266040" y="2194560"/>
            <a:ext cx="11628000" cy="3107160"/>
          </a:xfrm>
          <a:prstGeom prst="rect">
            <a:avLst/>
          </a:prstGeom>
          <a:ln w="73080">
            <a:noFill/>
          </a:ln>
        </p:spPr>
      </p:pic>
      <p:sp>
        <p:nvSpPr>
          <p:cNvPr id="125" name="CustomShape 3"/>
          <p:cNvSpPr/>
          <p:nvPr/>
        </p:nvSpPr>
        <p:spPr>
          <a:xfrm>
            <a:off x="4572000" y="4882320"/>
            <a:ext cx="2558520" cy="455400"/>
          </a:xfrm>
          <a:prstGeom prst="ellipse">
            <a:avLst/>
          </a:prstGeom>
          <a:noFill/>
          <a:ln w="73080">
            <a:solidFill>
              <a:srgbClr val="ff99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4"/>
          <p:cNvSpPr/>
          <p:nvPr/>
        </p:nvSpPr>
        <p:spPr>
          <a:xfrm>
            <a:off x="5394960" y="4023360"/>
            <a:ext cx="2284200" cy="363960"/>
          </a:xfrm>
          <a:prstGeom prst="ellipse">
            <a:avLst/>
          </a:prstGeom>
          <a:noFill/>
          <a:ln w="73080">
            <a:solidFill>
              <a:srgbClr val="ff99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CustomShape 5"/>
          <p:cNvSpPr/>
          <p:nvPr/>
        </p:nvSpPr>
        <p:spPr>
          <a:xfrm>
            <a:off x="4754880" y="4453560"/>
            <a:ext cx="3564360" cy="455400"/>
          </a:xfrm>
          <a:prstGeom prst="ellipse">
            <a:avLst/>
          </a:prstGeom>
          <a:noFill/>
          <a:ln w="73080">
            <a:solidFill>
              <a:srgbClr val="cc66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CustomShape 6"/>
          <p:cNvSpPr/>
          <p:nvPr/>
        </p:nvSpPr>
        <p:spPr>
          <a:xfrm>
            <a:off x="5303520" y="3566160"/>
            <a:ext cx="3838680" cy="455400"/>
          </a:xfrm>
          <a:prstGeom prst="ellipse">
            <a:avLst/>
          </a:prstGeom>
          <a:noFill/>
          <a:ln w="73080">
            <a:solidFill>
              <a:srgbClr val="cc66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7"/>
          <p:cNvSpPr/>
          <p:nvPr/>
        </p:nvSpPr>
        <p:spPr>
          <a:xfrm>
            <a:off x="825480" y="4500000"/>
            <a:ext cx="1827000" cy="272520"/>
          </a:xfrm>
          <a:prstGeom prst="ellipse">
            <a:avLst/>
          </a:prstGeom>
          <a:noFill/>
          <a:ln w="73080">
            <a:solidFill>
              <a:srgbClr val="cc66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8"/>
          <p:cNvSpPr/>
          <p:nvPr/>
        </p:nvSpPr>
        <p:spPr>
          <a:xfrm>
            <a:off x="822960" y="3621600"/>
            <a:ext cx="1827000" cy="272520"/>
          </a:xfrm>
          <a:prstGeom prst="ellipse">
            <a:avLst/>
          </a:prstGeom>
          <a:noFill/>
          <a:ln w="73080">
            <a:solidFill>
              <a:srgbClr val="cc66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9"/>
          <p:cNvSpPr/>
          <p:nvPr/>
        </p:nvSpPr>
        <p:spPr>
          <a:xfrm>
            <a:off x="914400" y="4023360"/>
            <a:ext cx="2009880" cy="363960"/>
          </a:xfrm>
          <a:prstGeom prst="ellipse">
            <a:avLst/>
          </a:prstGeom>
          <a:noFill/>
          <a:ln w="73080">
            <a:solidFill>
              <a:srgbClr val="cc66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10"/>
          <p:cNvSpPr/>
          <p:nvPr/>
        </p:nvSpPr>
        <p:spPr>
          <a:xfrm>
            <a:off x="914760" y="4023720"/>
            <a:ext cx="2009880" cy="363960"/>
          </a:xfrm>
          <a:prstGeom prst="ellipse">
            <a:avLst/>
          </a:prstGeom>
          <a:noFill/>
          <a:ln w="73080">
            <a:solidFill>
              <a:srgbClr val="ff99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11"/>
          <p:cNvSpPr/>
          <p:nvPr/>
        </p:nvSpPr>
        <p:spPr>
          <a:xfrm>
            <a:off x="878400" y="4882320"/>
            <a:ext cx="2009880" cy="363960"/>
          </a:xfrm>
          <a:prstGeom prst="ellipse">
            <a:avLst/>
          </a:prstGeom>
          <a:noFill/>
          <a:ln w="73080">
            <a:solidFill>
              <a:srgbClr val="ff99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867600" y="1152720"/>
            <a:ext cx="423612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Who are we?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867600" y="2057400"/>
            <a:ext cx="10158840" cy="285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Dimitris Karakostas, Eva Sarafianou, Dionysis Zindros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Researchers at Security &amp; Cryptography lab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University of Athens, Greece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Aggelos Kiayias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Chair in Cyber Security and Privacy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University of Edinburgh, Scotland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825480" y="1376640"/>
            <a:ext cx="159156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2"/>
          <p:cNvSpPr/>
          <p:nvPr/>
        </p:nvSpPr>
        <p:spPr>
          <a:xfrm>
            <a:off x="825480" y="2322720"/>
            <a:ext cx="10355400" cy="212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6" name="" descr=""/>
          <p:cNvPicPr/>
          <p:nvPr/>
        </p:nvPicPr>
        <p:blipFill>
          <a:blip r:embed="rId1"/>
          <a:stretch/>
        </p:blipFill>
        <p:spPr>
          <a:xfrm>
            <a:off x="266040" y="2194560"/>
            <a:ext cx="11628000" cy="3107160"/>
          </a:xfrm>
          <a:prstGeom prst="rect">
            <a:avLst/>
          </a:prstGeom>
          <a:ln w="73080">
            <a:noFill/>
          </a:ln>
        </p:spPr>
      </p:pic>
      <p:sp>
        <p:nvSpPr>
          <p:cNvPr id="137" name="CustomShape 3"/>
          <p:cNvSpPr/>
          <p:nvPr/>
        </p:nvSpPr>
        <p:spPr>
          <a:xfrm>
            <a:off x="4754880" y="4453560"/>
            <a:ext cx="3564360" cy="455400"/>
          </a:xfrm>
          <a:prstGeom prst="ellipse">
            <a:avLst/>
          </a:prstGeom>
          <a:noFill/>
          <a:ln w="73080">
            <a:solidFill>
              <a:srgbClr val="cc66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4"/>
          <p:cNvSpPr/>
          <p:nvPr/>
        </p:nvSpPr>
        <p:spPr>
          <a:xfrm>
            <a:off x="5303520" y="3566160"/>
            <a:ext cx="3838680" cy="455400"/>
          </a:xfrm>
          <a:prstGeom prst="ellipse">
            <a:avLst/>
          </a:prstGeom>
          <a:noFill/>
          <a:ln w="73080">
            <a:solidFill>
              <a:srgbClr val="cc66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5"/>
          <p:cNvSpPr/>
          <p:nvPr/>
        </p:nvSpPr>
        <p:spPr>
          <a:xfrm>
            <a:off x="7166520" y="5266440"/>
            <a:ext cx="3530160" cy="401040"/>
          </a:xfrm>
          <a:prstGeom prst="rect">
            <a:avLst/>
          </a:prstGeom>
          <a:noFill/>
          <a:ln w="7308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2200" spc="-1" strike="noStrike">
                <a:solidFill>
                  <a:srgbClr val="660066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OK to compress together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Line 6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54720">
            <a:solidFill>
              <a:srgbClr val="ff6666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825480" y="1376640"/>
            <a:ext cx="159156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2"/>
          <p:cNvSpPr/>
          <p:nvPr/>
        </p:nvSpPr>
        <p:spPr>
          <a:xfrm>
            <a:off x="825480" y="2322720"/>
            <a:ext cx="10355400" cy="212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3" name="" descr=""/>
          <p:cNvPicPr/>
          <p:nvPr/>
        </p:nvPicPr>
        <p:blipFill>
          <a:blip r:embed="rId1"/>
          <a:stretch/>
        </p:blipFill>
        <p:spPr>
          <a:xfrm>
            <a:off x="266040" y="2194560"/>
            <a:ext cx="11628000" cy="3107160"/>
          </a:xfrm>
          <a:prstGeom prst="rect">
            <a:avLst/>
          </a:prstGeom>
          <a:ln w="73080">
            <a:noFill/>
          </a:ln>
        </p:spPr>
      </p:pic>
      <p:sp>
        <p:nvSpPr>
          <p:cNvPr id="144" name="CustomShape 3"/>
          <p:cNvSpPr/>
          <p:nvPr/>
        </p:nvSpPr>
        <p:spPr>
          <a:xfrm>
            <a:off x="4754880" y="4453560"/>
            <a:ext cx="3564360" cy="455400"/>
          </a:xfrm>
          <a:prstGeom prst="ellipse">
            <a:avLst/>
          </a:prstGeom>
          <a:noFill/>
          <a:ln w="73080">
            <a:solidFill>
              <a:srgbClr val="cc66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4"/>
          <p:cNvSpPr/>
          <p:nvPr/>
        </p:nvSpPr>
        <p:spPr>
          <a:xfrm>
            <a:off x="4663440" y="4846320"/>
            <a:ext cx="2649960" cy="455400"/>
          </a:xfrm>
          <a:prstGeom prst="ellipse">
            <a:avLst/>
          </a:prstGeom>
          <a:noFill/>
          <a:ln w="73080">
            <a:solidFill>
              <a:srgbClr val="ff99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5"/>
          <p:cNvSpPr/>
          <p:nvPr/>
        </p:nvSpPr>
        <p:spPr>
          <a:xfrm>
            <a:off x="7166520" y="5266440"/>
            <a:ext cx="4289040" cy="401040"/>
          </a:xfrm>
          <a:prstGeom prst="rect">
            <a:avLst/>
          </a:prstGeom>
          <a:noFill/>
          <a:ln w="7308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2200" spc="-1" strike="noStrike">
                <a:solidFill>
                  <a:srgbClr val="dd4814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NOT OK to compress together!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Line 6"/>
          <p:cNvSpPr/>
          <p:nvPr/>
        </p:nvSpPr>
        <p:spPr>
          <a:xfrm>
            <a:off x="0" y="0"/>
            <a:ext cx="360" cy="360"/>
          </a:xfrm>
          <a:prstGeom prst="line">
            <a:avLst/>
          </a:prstGeom>
          <a:ln w="54720">
            <a:solidFill>
              <a:srgbClr val="ff6666"/>
            </a:solidFill>
            <a:round/>
            <a:headEnd len="med" type="triangle" w="med"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825480" y="1376640"/>
            <a:ext cx="49816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Cross-compression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825480" y="2340720"/>
            <a:ext cx="10553040" cy="404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Cross-compression between “a”, “b” → Presence of “a” affects compression of “b”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Example: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LZ77 compression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Plaintext: a + 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= “secret1”, b = “secret2”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Cross-compression: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3716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C(a) = “secret1”, C(b) = (7, 6) + “2”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Separate compression: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3716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C(a) = “secret1”, C(b) = “secret2”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825480" y="1376640"/>
            <a:ext cx="105796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How can we protect secrets?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825480" y="1980720"/>
            <a:ext cx="10712880" cy="12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Disable compression  </a:t>
            </a:r>
            <a:r>
              <a:rPr b="0" lang="en-US" sz="26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✗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Unacceptable performance penalty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Change the compression function   </a:t>
            </a:r>
            <a:r>
              <a:rPr b="0" lang="en-US" sz="26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✗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All good compression functions are vulnerable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Modify the web server compression module   </a:t>
            </a:r>
            <a:r>
              <a:rPr b="0" lang="en-US" sz="26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✗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Requires changing both the web server &amp; application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Hard to achieve good compression rate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Hide length with random padding (TLS 1.3)   </a:t>
            </a:r>
            <a:r>
              <a:rPr b="0" lang="en-US" sz="26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✗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Susceptible alignment + statistical analysis (Rupture)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Change the response plaintext  </a:t>
            </a:r>
            <a:r>
              <a:rPr b="1" lang="en-US" sz="2600" spc="-1" strike="noStrike">
                <a:solidFill>
                  <a:srgbClr val="0099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✓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825480" y="1376640"/>
            <a:ext cx="105796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CTX, Context Transformation Extension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825480" y="2340720"/>
            <a:ext cx="10712880" cy="285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Protects HTTPS responses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Runs at the application layer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 opt-in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Balances between performance and security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Slight compression size increase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Small time performance overhead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Fully prevents complete plaintext recovery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Successful defense for all known compression attacks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(TIME, CRIME, BREACH etc)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825480" y="1376640"/>
            <a:ext cx="105796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CTX, Context Transformation Extension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825480" y="2340720"/>
            <a:ext cx="10712880" cy="246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Application developer must do the following: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Import ctx library server-side ( Django, Flask, Node.js … 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Import ctx library client-side ( &lt;script src=”ctx.js”&gt;&lt;/script&gt; 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Select sensitive secrets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Define origin for each secret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1523880" y="1122480"/>
            <a:ext cx="9141120" cy="238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7" name="" descr=""/>
          <p:cNvPicPr/>
          <p:nvPr/>
        </p:nvPicPr>
        <p:blipFill>
          <a:blip r:embed="rId1"/>
          <a:stretch/>
        </p:blipFill>
        <p:spPr>
          <a:xfrm>
            <a:off x="387720" y="1360800"/>
            <a:ext cx="11478960" cy="4888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" descr=""/>
          <p:cNvPicPr/>
          <p:nvPr/>
        </p:nvPicPr>
        <p:blipFill>
          <a:blip r:embed="rId1"/>
          <a:stretch/>
        </p:blipFill>
        <p:spPr>
          <a:xfrm>
            <a:off x="1045440" y="1280160"/>
            <a:ext cx="10954440" cy="4662000"/>
          </a:xfrm>
          <a:prstGeom prst="rect">
            <a:avLst/>
          </a:prstGeom>
          <a:ln>
            <a:noFill/>
          </a:ln>
        </p:spPr>
      </p:pic>
      <p:sp>
        <p:nvSpPr>
          <p:cNvPr id="159" name="CustomShape 1"/>
          <p:cNvSpPr/>
          <p:nvPr/>
        </p:nvSpPr>
        <p:spPr>
          <a:xfrm>
            <a:off x="1523880" y="1122480"/>
            <a:ext cx="9141120" cy="238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2"/>
          <p:cNvSpPr/>
          <p:nvPr/>
        </p:nvSpPr>
        <p:spPr>
          <a:xfrm>
            <a:off x="6583680" y="4754880"/>
            <a:ext cx="39304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2600" spc="-1" strike="noStrike">
                <a:solidFill>
                  <a:srgbClr val="ff33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Secret</a:t>
            </a: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</a:t>
            </a:r>
            <a:r>
              <a:rPr b="1" lang="en-US" sz="2600" spc="-1" strike="noStrike">
                <a:solidFill>
                  <a:srgbClr val="66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Line 3"/>
          <p:cNvSpPr/>
          <p:nvPr/>
        </p:nvSpPr>
        <p:spPr>
          <a:xfrm flipH="1" flipV="1">
            <a:off x="7040880" y="4023360"/>
            <a:ext cx="91440" cy="731520"/>
          </a:xfrm>
          <a:prstGeom prst="line">
            <a:avLst/>
          </a:prstGeom>
          <a:ln>
            <a:solidFill>
              <a:srgbClr val="111111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Line 4"/>
          <p:cNvSpPr/>
          <p:nvPr/>
        </p:nvSpPr>
        <p:spPr>
          <a:xfrm flipV="1">
            <a:off x="9144000" y="3931920"/>
            <a:ext cx="360" cy="731520"/>
          </a:xfrm>
          <a:prstGeom prst="line">
            <a:avLst/>
          </a:prstGeom>
          <a:ln>
            <a:solidFill>
              <a:srgbClr val="111111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" descr=""/>
          <p:cNvPicPr/>
          <p:nvPr/>
        </p:nvPicPr>
        <p:blipFill>
          <a:blip r:embed="rId1"/>
          <a:stretch/>
        </p:blipFill>
        <p:spPr>
          <a:xfrm>
            <a:off x="360720" y="1377360"/>
            <a:ext cx="11443320" cy="4842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" descr=""/>
          <p:cNvPicPr/>
          <p:nvPr/>
        </p:nvPicPr>
        <p:blipFill>
          <a:blip r:embed="rId1"/>
          <a:stretch/>
        </p:blipFill>
        <p:spPr>
          <a:xfrm>
            <a:off x="440640" y="1828800"/>
            <a:ext cx="11325600" cy="3565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867600" y="1152720"/>
            <a:ext cx="423612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HTTPS is broken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867600" y="2057400"/>
            <a:ext cx="10158840" cy="450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BREACH broke HTTPS + RC4 in 2013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People upgraded to AES – thought they were safe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Rupture attacked HTTPS with block ciphers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Today...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show a generic defense for compression side-channel attacks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Best balance between compression and security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launch an open source implementation of the defense for popular web frameworks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825480" y="1376640"/>
            <a:ext cx="105796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Permutations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825480" y="2340720"/>
            <a:ext cx="10712880" cy="206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Define secret alphabet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Contains all possible characters in the secret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648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e.g. ASCII, UTF-8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Pseudo-random permutation of the secret alphabet for each origin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Fisher-Yates shuffle algorithm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Permute secrets using the origin’s permutation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TLS encryption and network transmission of the permuted secret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Apply inverse permutation → Decode the secret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7" name="Table 1"/>
          <p:cNvGraphicFramePr/>
          <p:nvPr/>
        </p:nvGraphicFramePr>
        <p:xfrm>
          <a:off x="2926080" y="1088640"/>
          <a:ext cx="6128640" cy="1844640"/>
        </p:xfrm>
        <a:graphic>
          <a:graphicData uri="http://schemas.openxmlformats.org/drawingml/2006/table">
            <a:tbl>
              <a:tblPr/>
              <a:tblGrid>
                <a:gridCol w="2043000"/>
                <a:gridCol w="2043000"/>
                <a:gridCol w="2043000"/>
              </a:tblGrid>
              <a:tr h="6829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2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Secret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2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Origin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2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Permuted secret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</a:tr>
              <a:tr h="38736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secret1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origin1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)o5eoc8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</a:tr>
              <a:tr h="38736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secret2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origin1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)o5eock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</a:tr>
              <a:tr h="38736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secret3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origin2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heb^eV#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8" name="Table 2"/>
          <p:cNvGraphicFramePr/>
          <p:nvPr/>
        </p:nvGraphicFramePr>
        <p:xfrm>
          <a:off x="3371040" y="3362760"/>
          <a:ext cx="5391720" cy="3403800"/>
        </p:xfrm>
        <a:graphic>
          <a:graphicData uri="http://schemas.openxmlformats.org/drawingml/2006/table">
            <a:tbl>
              <a:tblPr/>
              <a:tblGrid>
                <a:gridCol w="2696040"/>
                <a:gridCol w="2696040"/>
              </a:tblGrid>
              <a:tr h="38736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2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Origin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20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Permutation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</a:tr>
              <a:tr h="150840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origin1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s → )     e → o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c → 5     r → 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t → c     1 → 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 → k     3 → #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(...)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</a:tr>
              <a:tr h="150840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origin2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s → h     e → 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c → b      r → ^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t → V     1 → g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 → !      3 → #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(...)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86080" y="1376640"/>
            <a:ext cx="938484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Attack mitigated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586080" y="2355120"/>
            <a:ext cx="10791720" cy="12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New per-origin permutations per HTTP response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Multiple responses contain differently permuted secrets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Permutations cannot be statistically predicted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586080" y="1376640"/>
            <a:ext cx="938484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Performance experiments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586080" y="2355120"/>
            <a:ext cx="10791720" cy="246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test size/time performance under CTX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Test web page: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650KB (e.g. YouTube timeline)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50 origins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1% secrets in the response equally distributed in origins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 secret position per origin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586080" y="1376640"/>
            <a:ext cx="938484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Performance experiments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586080" y="2286000"/>
            <a:ext cx="10791720" cy="285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Results: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Disable total compression: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002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1,100% size overhead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002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Few </a:t>
            </a:r>
            <a:r>
              <a:rPr b="0" i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seconds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time delay during transmission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Masking secrets: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002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21% size overhead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CTX: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002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5% size overhead ~ 7KB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002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4ms time delay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586080" y="1376640"/>
            <a:ext cx="938484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Performance experiments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586080" y="2355120"/>
            <a:ext cx="10791720" cy="167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Origins ↑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→ Performance ↓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Total secrets ↑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→ Performance ↓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Secrets per origin ↑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→ Performance ↑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Total response ↑ 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→ Performance ↑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586080" y="1376640"/>
            <a:ext cx="1048140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Total response performance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586080" y="2213280"/>
            <a:ext cx="8850240" cy="12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Bigger response: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Similar byte size overhead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Better percentage size overhead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586080" y="1376640"/>
            <a:ext cx="1048140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80" name="Chart 6"/>
          <p:cNvGraphicFramePr/>
          <p:nvPr/>
        </p:nvGraphicFramePr>
        <p:xfrm>
          <a:off x="1116720" y="914400"/>
          <a:ext cx="10332000" cy="5856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81" name="CustomShape 2"/>
          <p:cNvSpPr/>
          <p:nvPr/>
        </p:nvSpPr>
        <p:spPr>
          <a:xfrm>
            <a:off x="1116720" y="6237360"/>
            <a:ext cx="10221120" cy="21816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3" dur="indefinite" restart="never" nodeType="tmRoot">
          <p:childTnLst>
            <p:seq>
              <p:cTn id="7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4102920" y="3149280"/>
            <a:ext cx="426420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CTX Architecture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5" dur="indefinite" restart="never" nodeType="tmRoot">
          <p:childTnLst>
            <p:seq>
              <p:cTn id="7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586080" y="1376640"/>
            <a:ext cx="938484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CTX Architecture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2"/>
          <p:cNvSpPr/>
          <p:nvPr/>
        </p:nvSpPr>
        <p:spPr>
          <a:xfrm>
            <a:off x="586080" y="2355120"/>
            <a:ext cx="10791720" cy="246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Server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Parses HTML for ctx-protect div tags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Creates permutation for every new origin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Permutes secrets in a per-origin manner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Includes a JSON file with all permutations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29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Sends response containing permuted secrets and permutations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7" dur="indefinite" restart="never" nodeType="tmRoot">
          <p:childTnLst>
            <p:seq>
              <p:cTn id="7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867600" y="1152720"/>
            <a:ext cx="236520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Overview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867600" y="1973880"/>
            <a:ext cx="6655680" cy="447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Introduction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History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Attack vectors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CTX defense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Origins, Secrets, Cross compression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Permutations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CTX architecture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Release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2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Future 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586080" y="1376640"/>
            <a:ext cx="167580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Client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CustomShape 2"/>
          <p:cNvSpPr/>
          <p:nvPr/>
        </p:nvSpPr>
        <p:spPr>
          <a:xfrm>
            <a:off x="586080" y="2335320"/>
            <a:ext cx="10277280" cy="12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Parses the HTML for data−ctx−origin div tags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Parses the JSON and collects each origin’s permutation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Applies reverse permutation on each secret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586080" y="1376640"/>
            <a:ext cx="938484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Today, we defend BREACH attacks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CustomShape 2"/>
          <p:cNvSpPr/>
          <p:nvPr/>
        </p:nvSpPr>
        <p:spPr>
          <a:xfrm>
            <a:off x="586080" y="2341440"/>
            <a:ext cx="10383840" cy="404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Today in Black Hat Europe 2016, we launch CTX for popular web frameworks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Python: Django, Flask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Node.js: Express [express-Handlebars, pug (jade), EJS], Koa [koa-pug]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Open source - MIT licensed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1"/>
              </a:rPr>
              <a:t>https</a:t>
            </a:r>
            <a:r>
              <a:rPr b="0" lang="en-US" sz="2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://</a:t>
            </a:r>
            <a:r>
              <a:rPr b="0" lang="en-US" sz="2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github.com/dimkarakostas/ctx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https://ctxdefense.com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1" dur="indefinite" restart="never" nodeType="tmRoot">
          <p:childTnLst>
            <p:seq>
              <p:cTn id="8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586080" y="1376640"/>
            <a:ext cx="938484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Future 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586080" y="2341440"/>
            <a:ext cx="10383840" cy="12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Implement CTX for other languages/web frameworks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Extend CTX for other encoding standards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Implement CTX for API web frameworks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3" dur="indefinite" restart="never" nodeType="tmRoot">
          <p:childTnLst>
            <p:seq>
              <p:cTn id="8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586080" y="1376640"/>
            <a:ext cx="938484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Key Takeaways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586080" y="2341440"/>
            <a:ext cx="10383840" cy="12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514440" indent="-5115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HTTPS + gzip = broken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14440" indent="-5115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CTX provides full security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14440" indent="-51156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Add CTX protection to your web applications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5" dur="indefinite" restart="never" nodeType="tmRoot">
          <p:childTnLst>
            <p:seq>
              <p:cTn id="8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2914200" y="1393560"/>
            <a:ext cx="6986520" cy="84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5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Thank you! Questions?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2"/>
          <p:cNvSpPr/>
          <p:nvPr/>
        </p:nvSpPr>
        <p:spPr>
          <a:xfrm>
            <a:off x="3048120" y="2421720"/>
            <a:ext cx="6093000" cy="63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https://dimkarakostas.com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3"/>
          <p:cNvSpPr/>
          <p:nvPr/>
        </p:nvSpPr>
        <p:spPr>
          <a:xfrm>
            <a:off x="2397240" y="3026520"/>
            <a:ext cx="8008560" cy="4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DF46 7AFF 3398 BB31 CEA7 1E77 F896 1969 A339 D2E9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6" name="Picture 4" descr=""/>
          <p:cNvPicPr/>
          <p:nvPr/>
        </p:nvPicPr>
        <p:blipFill>
          <a:blip r:embed="rId1"/>
          <a:stretch/>
        </p:blipFill>
        <p:spPr>
          <a:xfrm>
            <a:off x="10443240" y="6257160"/>
            <a:ext cx="714600" cy="248040"/>
          </a:xfrm>
          <a:prstGeom prst="rect">
            <a:avLst/>
          </a:prstGeom>
          <a:ln>
            <a:noFill/>
          </a:ln>
        </p:spPr>
      </p:pic>
      <p:sp>
        <p:nvSpPr>
          <p:cNvPr id="197" name="CustomShape 4"/>
          <p:cNvSpPr/>
          <p:nvPr/>
        </p:nvSpPr>
        <p:spPr>
          <a:xfrm>
            <a:off x="3940200" y="3477960"/>
            <a:ext cx="4308840" cy="63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http://www.kiayias.com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5"/>
          <p:cNvSpPr/>
          <p:nvPr/>
        </p:nvSpPr>
        <p:spPr>
          <a:xfrm>
            <a:off x="2467800" y="4124160"/>
            <a:ext cx="8008560" cy="75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E5F2 7045 437B 168B 39AD  1BFA C876 8019 6DBB 04E0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CustomShape 6"/>
          <p:cNvSpPr/>
          <p:nvPr/>
        </p:nvSpPr>
        <p:spPr>
          <a:xfrm>
            <a:off x="3200400" y="4552920"/>
            <a:ext cx="6093000" cy="63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https://esarafianou.github.io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7"/>
          <p:cNvSpPr/>
          <p:nvPr/>
        </p:nvSpPr>
        <p:spPr>
          <a:xfrm>
            <a:off x="2579040" y="5123520"/>
            <a:ext cx="7645320" cy="4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2FA9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7528 9554 F1EB F5F8  675B E371 5849 8CD0 92EE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CustomShape 8"/>
          <p:cNvSpPr/>
          <p:nvPr/>
        </p:nvSpPr>
        <p:spPr>
          <a:xfrm>
            <a:off x="3940200" y="5601960"/>
            <a:ext cx="4308840" cy="63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https://dionyziz.com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9"/>
          <p:cNvSpPr/>
          <p:nvPr/>
        </p:nvSpPr>
        <p:spPr>
          <a:xfrm>
            <a:off x="2467800" y="6176160"/>
            <a:ext cx="8008560" cy="75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45DC 00AE FDDF 5D5C B988  EC86 2DA4 50F3 AFB0 46C7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7" dur="indefinite" restart="never" nodeType="tmRoot">
          <p:childTnLst>
            <p:seq>
              <p:cTn id="8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825480" y="1376640"/>
            <a:ext cx="49816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CRIME, 2012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825480" y="2340720"/>
            <a:ext cx="10553040" cy="167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Targets HTTPS requests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Side-channel compression attacks against TLS first-time successful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Τakes advantage of the characteristics of the DEFLATE algorithm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Hinted at attacking responses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Mitigated by disabling compression at the TLS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825480" y="1376640"/>
            <a:ext cx="101890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TIME, 2013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825480" y="2340720"/>
            <a:ext cx="10553040" cy="127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Exploits compression on HTTP responses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Exploits compression by measuring time transmission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 need for permanent Man-in-the-Middle agents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825480" y="1376640"/>
            <a:ext cx="101890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BREACH, 2013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825480" y="2340720"/>
            <a:ext cx="10553040" cy="87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Exploits compression on HTTP response body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Attacks stream ciphers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Adds methods for bypassing compression noise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825480" y="1376640"/>
            <a:ext cx="101890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RC4 insecurity, 2015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825480" y="2340720"/>
            <a:ext cx="10553040" cy="12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RC4 is considered insecure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Most websites use block ciphers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AES is the industry standard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825480" y="1376640"/>
            <a:ext cx="10189080" cy="69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Rupture, 2016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825480" y="2340720"/>
            <a:ext cx="10553040" cy="206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Exploits compression on HTTP responses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Performs statistical analysis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Bypasses noise/length hiding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Attacks block ciphers, eg AES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Automates the attack process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43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Production code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679</TotalTime>
  <Application>LibreOffice/5.1.4.2$Linux_X86_64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2016-01-11T21:35:58Z</dcterms:created>
  <dc:creator>Microsoft Office User</dc:creator>
  <dc:description/>
  <dc:language>en-US</dc:language>
  <cp:lastModifiedBy/>
  <dcterms:modified xsi:type="dcterms:W3CDTF">2016-11-07T16:58:11Z</dcterms:modified>
  <cp:revision>99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37</vt:i4>
  </property>
</Properties>
</file>